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  <Override PartName="/ppt/media/image62.png" ContentType="image/png"/>
  <Override PartName="/ppt/media/image61.jpeg" ContentType="image/jpeg"/>
  <Override PartName="/ppt/media/image59.png" ContentType="image/png"/>
  <Override PartName="/ppt/media/image58.jpeg" ContentType="image/jpeg"/>
  <Override PartName="/ppt/media/image56.png" ContentType="image/png"/>
  <Override PartName="/ppt/media/image55.jpeg" ContentType="image/jpeg"/>
  <Override PartName="/ppt/media/image54.png" ContentType="image/png"/>
  <Override PartName="/ppt/media/image53.png" ContentType="image/png"/>
  <Override PartName="/ppt/media/image52.jpeg" ContentType="image/jpeg"/>
  <Override PartName="/ppt/media/image50.png" ContentType="image/png"/>
  <Override PartName="/ppt/media/image48.jpeg" ContentType="image/jpeg"/>
  <Override PartName="/ppt/media/image47.jpeg" ContentType="image/jpeg"/>
  <Override PartName="/ppt/media/image46.png" ContentType="image/png"/>
  <Override PartName="/ppt/media/image45.jpeg" ContentType="image/jpeg"/>
  <Override PartName="/ppt/media/image44.jpeg" ContentType="image/jpeg"/>
  <Override PartName="/ppt/media/image43.png" ContentType="image/png"/>
  <Override PartName="/ppt/media/image60.png" ContentType="image/png"/>
  <Override PartName="/ppt/media/image42.jpeg" ContentType="image/jpeg"/>
  <Override PartName="/ppt/media/image41.wmf" ContentType="image/x-wmf"/>
  <Override PartName="/ppt/media/image65.jpeg" ContentType="image/jpeg"/>
  <Override PartName="/ppt/media/image38.jpeg" ContentType="image/jpeg"/>
  <Override PartName="/ppt/media/image16.jpeg" ContentType="image/jpeg"/>
  <Override PartName="/ppt/media/image10.jpeg" ContentType="image/jpeg"/>
  <Override PartName="/ppt/media/image13.jpeg" ContentType="image/jpeg"/>
  <Override PartName="/ppt/media/image39.png" ContentType="image/png"/>
  <Override PartName="/ppt/media/image37.jpeg" ContentType="image/jpeg"/>
  <Override PartName="/ppt/media/image14.png" ContentType="image/png"/>
  <Override PartName="/ppt/media/image19.jpeg" ContentType="image/jpeg"/>
  <Override PartName="/ppt/media/image12.png" ContentType="image/png"/>
  <Override PartName="/ppt/media/image15.png" ContentType="image/png"/>
  <Override PartName="/ppt/media/image5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7.png" ContentType="image/png"/>
  <Override PartName="/ppt/media/image29.png" ContentType="image/png"/>
  <Override PartName="/ppt/media/image57.png" ContentType="image/png"/>
  <Override PartName="/ppt/media/image32.png" ContentType="image/png"/>
  <Override PartName="/ppt/media/image11.png" ContentType="image/png"/>
  <Override PartName="/ppt/media/image36.png" ContentType="image/png"/>
  <Override PartName="/ppt/media/image7.jpeg" ContentType="image/jpeg"/>
  <Override PartName="/ppt/media/image9.gif" ContentType="image/gif"/>
  <Override PartName="/ppt/media/image8.png" ContentType="image/png"/>
  <Override PartName="/ppt/media/image2.png" ContentType="image/png"/>
  <Override PartName="/ppt/media/image40.jpeg" ContentType="image/jpeg"/>
  <Override PartName="/ppt/media/image1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21.jpeg" ContentType="image/jpeg"/>
  <Override PartName="/ppt/media/image26.jpeg" ContentType="image/jpeg"/>
  <Override PartName="/ppt/media/image28.jpeg" ContentType="image/jpeg"/>
  <Override PartName="/ppt/media/image63.jpeg" ContentType="image/jpeg"/>
  <Override PartName="/ppt/media/image30.jpeg" ContentType="image/jpeg"/>
  <Override PartName="/ppt/media/image31.jpeg" ContentType="image/jpeg"/>
  <Override PartName="/ppt/media/image33.jpeg" ContentType="image/jpeg"/>
  <Override PartName="/ppt/media/image35.jpeg" ContentType="image/jpeg"/>
  <Override PartName="/ppt/media/image64.png" ContentType="image/png"/>
  <Override PartName="/ppt/media/image51.jpeg" ContentType="image/jpeg"/>
  <Override PartName="/ppt/media/image34.wmf" ContentType="image/x-wmf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6807200" cy="9906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09E85F8-AE38-4C22-864B-A7D050CE1335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680760" y="4705200"/>
            <a:ext cx="5445360" cy="445752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3855960" y="9408960"/>
            <a:ext cx="2949480" cy="495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F8F7142-218B-41FE-8EF4-74AF45FA4D64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modificare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 stile del 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33CAD41-078E-46A1-BBAE-59DA3FC7EC0B}" type="datetime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01/07/19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A4BF501-5CCD-4EB0-A905-DA801F675CBB}" type="slidenum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image" Target="../media/image34.wmf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jpeg"/><Relationship Id="rId4" Type="http://schemas.openxmlformats.org/officeDocument/2006/relationships/image" Target="../media/image41.wmf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hyperlink" Target="http://www.unige.it/" TargetMode="External"/><Relationship Id="rId5" Type="http://schemas.openxmlformats.org/officeDocument/2006/relationships/image" Target="../media/image51.jpeg"/><Relationship Id="rId6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png"/><Relationship Id="rId3" Type="http://schemas.openxmlformats.org/officeDocument/2006/relationships/image" Target="../media/image65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gif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259640" y="5661360"/>
            <a:ext cx="690732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A cura dell’UFFICIO RELAZIONI INTERNAZIONALI DELLA SCUOLA DI SCIENZE UMANISTICHE</a:t>
            </a:r>
            <a:br/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371600" y="1845000"/>
            <a:ext cx="6152400" cy="187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OPPORTUNITA’ ERASMUS+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6" descr=""/>
          <p:cNvPicPr/>
          <p:nvPr/>
        </p:nvPicPr>
        <p:blipFill>
          <a:blip r:embed="rId1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Immagine 6" descr=""/>
          <p:cNvPicPr/>
          <p:nvPr/>
        </p:nvPicPr>
        <p:blipFill>
          <a:blip r:embed="rId2"/>
          <a:stretch/>
        </p:blipFill>
        <p:spPr>
          <a:xfrm>
            <a:off x="1691640" y="2754360"/>
            <a:ext cx="5714640" cy="257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magine 6" descr=""/>
          <p:cNvPicPr/>
          <p:nvPr/>
        </p:nvPicPr>
        <p:blipFill>
          <a:blip r:embed="rId1"/>
          <a:stretch/>
        </p:blipFill>
        <p:spPr>
          <a:xfrm>
            <a:off x="323640" y="1219680"/>
            <a:ext cx="8424720" cy="563796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Immagine 8" descr=""/>
          <p:cNvPicPr/>
          <p:nvPr/>
        </p:nvPicPr>
        <p:blipFill>
          <a:blip r:embed="rId3"/>
          <a:stretch/>
        </p:blipFill>
        <p:spPr>
          <a:xfrm>
            <a:off x="6732360" y="2205000"/>
            <a:ext cx="719640" cy="71964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1612800" y="2493000"/>
            <a:ext cx="514368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Il contributo dell’Unione Europea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: importo mensile rapportato al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costo della vita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del Paese ospitante (basso, medio, alto) e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ai mesi di effettiva permanenza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all’estero (da 250 a 300 euro/ogni 30 giorni)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 flipV="1" rot="10800000">
            <a:off x="7236360" y="4915440"/>
            <a:ext cx="5623200" cy="15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L‘integrazione da parte dell’Università di Genova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Integrazione alla borsa di mobilità comunitaria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(varia a seconda dell’ISEEU. Per esempio, agli studenti con reddito ISEEU tra 13.001 € e 30.000 €, sarà assegnata una borsa integrativa di importo pari a 350 € mensili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Premio per risultati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: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2231640" y="2057400"/>
            <a:ext cx="3744000" cy="35964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Es.: Erasmus+ ai fini di studio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1979640" y="4653000"/>
            <a:ext cx="5688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&lt; 2 CFU ogni 30 giorni = 0      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≥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2 e &lt; 4 CFU ogni 30 giorni = premio 50 € ogni 30 giorni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≥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4 CFU ogni 30 giorni = premio 150 € ogni 30 giorni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496160" y="5445360"/>
            <a:ext cx="59558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8"/>
          <p:cNvSpPr/>
          <p:nvPr/>
        </p:nvSpPr>
        <p:spPr>
          <a:xfrm>
            <a:off x="1588320" y="5445360"/>
            <a:ext cx="61516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maggiori informazioni leggere il bando ed eventualmente  rivolgersi al Settore Mobilità Internazionale – Piazza della Nunziata, 6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6" descr=""/>
          <p:cNvPicPr/>
          <p:nvPr/>
        </p:nvPicPr>
        <p:blipFill>
          <a:blip r:embed="rId1"/>
          <a:stretch/>
        </p:blipFill>
        <p:spPr>
          <a:xfrm>
            <a:off x="261720" y="1161000"/>
            <a:ext cx="8424720" cy="563796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Immagine 8" descr=""/>
          <p:cNvPicPr/>
          <p:nvPr/>
        </p:nvPicPr>
        <p:blipFill>
          <a:blip r:embed="rId3"/>
          <a:stretch/>
        </p:blipFill>
        <p:spPr>
          <a:xfrm>
            <a:off x="6732360" y="2205000"/>
            <a:ext cx="719640" cy="71964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1612800" y="2493000"/>
            <a:ext cx="514368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Il contributo dell’Unione Europea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: importo mensile rapportato al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costo della vita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del Paese ospitante (basso, medio, alto) e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ai mesi di effettiva permanenza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all’estero (da 250 a 300 euro/ogni 30 giorni)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2231640" y="2057400"/>
            <a:ext cx="3744000" cy="35964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Es.: Erasmus+ ai fini di studio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1979640" y="4653000"/>
            <a:ext cx="5688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1496160" y="5445360"/>
            <a:ext cx="59558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7"/>
          <p:cNvSpPr/>
          <p:nvPr/>
        </p:nvSpPr>
        <p:spPr>
          <a:xfrm>
            <a:off x="1588320" y="5445360"/>
            <a:ext cx="61516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maggiori informazioni leggere il bando ed eventualmente  rivolgersi al Settore Mobilità Internazionale – Piazza della Nunziata, 6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Immagine 11" descr=""/>
          <p:cNvPicPr/>
          <p:nvPr/>
        </p:nvPicPr>
        <p:blipFill>
          <a:blip r:embed="rId4"/>
          <a:stretch/>
        </p:blipFill>
        <p:spPr>
          <a:xfrm>
            <a:off x="1196640" y="3544200"/>
            <a:ext cx="6399360" cy="18914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6" descr=""/>
          <p:cNvPicPr/>
          <p:nvPr/>
        </p:nvPicPr>
        <p:blipFill>
          <a:blip r:embed="rId1"/>
          <a:stretch/>
        </p:blipFill>
        <p:spPr>
          <a:xfrm>
            <a:off x="323640" y="1219680"/>
            <a:ext cx="8424720" cy="56379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Immagine 8" descr=""/>
          <p:cNvPicPr/>
          <p:nvPr/>
        </p:nvPicPr>
        <p:blipFill>
          <a:blip r:embed="rId3"/>
          <a:stretch/>
        </p:blipFill>
        <p:spPr>
          <a:xfrm>
            <a:off x="6732360" y="2205000"/>
            <a:ext cx="719640" cy="71964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 flipV="1" rot="10800000">
            <a:off x="6984360" y="3965400"/>
            <a:ext cx="562320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L‘integrazione da parte dell’Università di Genova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Integrazione alla borsa di mobilità comunitaria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(varia a seconda dell’ISEEU. Per esempio, agli studenti con reddito ISEEU tra 13.001 € e 30.000 €, sarà assegnata una borsa integrativa di importo pari a 350 € mensili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Premio per risultati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: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2231640" y="2057400"/>
            <a:ext cx="3744000" cy="35964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Es.: Erasmus+ ai fini di studio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1691640" y="3918240"/>
            <a:ext cx="5688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&lt; 2 CFU ogni 30 giorni = 0      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≥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2 e &lt; 4 CFU ogni 30 giorni = premio 50 € ogni 30 giorni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≥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4 CFU ogni 30 giorni = premio 150 € ogni 30 giorni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1496160" y="5445360"/>
            <a:ext cx="59558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7"/>
          <p:cNvSpPr/>
          <p:nvPr/>
        </p:nvSpPr>
        <p:spPr>
          <a:xfrm>
            <a:off x="1588320" y="5445360"/>
            <a:ext cx="61516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maggiori informazioni leggere il bando ed eventualmente  rivolgersi al Settore Mobilità Internazionale – Piazza della Nunziata, 6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magine 6" descr=""/>
          <p:cNvPicPr/>
          <p:nvPr/>
        </p:nvPicPr>
        <p:blipFill>
          <a:blip r:embed="rId1"/>
          <a:stretch/>
        </p:blipFill>
        <p:spPr>
          <a:xfrm>
            <a:off x="323640" y="1076040"/>
            <a:ext cx="8424720" cy="563796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Immagine 8" descr=""/>
          <p:cNvPicPr/>
          <p:nvPr/>
        </p:nvPicPr>
        <p:blipFill>
          <a:blip r:embed="rId3"/>
          <a:stretch/>
        </p:blipFill>
        <p:spPr>
          <a:xfrm>
            <a:off x="6921720" y="1857960"/>
            <a:ext cx="719640" cy="71964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1612800" y="2493000"/>
            <a:ext cx="51436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"/>
          <p:cNvSpPr/>
          <p:nvPr/>
        </p:nvSpPr>
        <p:spPr>
          <a:xfrm flipV="1" rot="10800000">
            <a:off x="7044120" y="3179880"/>
            <a:ext cx="56232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L‘integrazione da parte dell’Università di Genova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2231640" y="2057400"/>
            <a:ext cx="3744000" cy="35964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Es.: Erasmus+ ai fini di studio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1496160" y="5445360"/>
            <a:ext cx="59558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7"/>
          <p:cNvSpPr/>
          <p:nvPr/>
        </p:nvSpPr>
        <p:spPr>
          <a:xfrm>
            <a:off x="1588320" y="5445360"/>
            <a:ext cx="61516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maggiori informazioni leggere il bando ed eventualmente  rivolgersi al Settore Mobilità Internazionale – Piazza della Nunziata, 6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magine 13" descr=""/>
          <p:cNvPicPr/>
          <p:nvPr/>
        </p:nvPicPr>
        <p:blipFill>
          <a:blip r:embed="rId4"/>
          <a:stretch/>
        </p:blipFill>
        <p:spPr>
          <a:xfrm>
            <a:off x="1331640" y="2705400"/>
            <a:ext cx="6516360" cy="31885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magine 6" descr=""/>
          <p:cNvPicPr/>
          <p:nvPr/>
        </p:nvPicPr>
        <p:blipFill>
          <a:blip r:embed="rId1"/>
          <a:stretch/>
        </p:blipFill>
        <p:spPr>
          <a:xfrm>
            <a:off x="323640" y="1085040"/>
            <a:ext cx="8424720" cy="564768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Immagine 8" descr=""/>
          <p:cNvPicPr/>
          <p:nvPr/>
        </p:nvPicPr>
        <p:blipFill>
          <a:blip r:embed="rId3"/>
          <a:stretch/>
        </p:blipFill>
        <p:spPr>
          <a:xfrm>
            <a:off x="6732360" y="2205000"/>
            <a:ext cx="719640" cy="71964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1301400" y="2387880"/>
            <a:ext cx="54968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Il contributo dell’Unione Europea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: importo mensile rapportato al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costo della vita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del Paese ospitante (basso, medio, alto) e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ai mesi di effettiva permanenza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all’estero (da 350 a 400 euro/ogni 30 giorni)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 flipV="1" rot="10800000">
            <a:off x="7566120" y="4656240"/>
            <a:ext cx="62643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L‘integrazione da parte dell’Università di Genova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Integrazione alla borsa di mobilità comunitaria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(varia a seconda dell’ISEEU. Per esempio, agli studenti con reddito ISEEU tra 13.001 € e 30.000 €, sarà assegnata una borsa integrativa di importo pari a 250 € mensili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Premio per risultati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: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2267640" y="1981080"/>
            <a:ext cx="3564000" cy="35748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Es.: Erasmus+ ai fini di tirocinio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1588320" y="4565520"/>
            <a:ext cx="64094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Il premio di € 150/ogni 30 giorni viene riconosciuto a chi acquisisce un numero di CFU curriculari ≥ 2.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Il premio per risultati </a:t>
            </a: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NON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viene riconosciuto a chi svolge un  periodo di </a:t>
            </a: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tirocinio post-laurea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7"/>
          <p:cNvSpPr/>
          <p:nvPr/>
        </p:nvSpPr>
        <p:spPr>
          <a:xfrm>
            <a:off x="1496160" y="5445360"/>
            <a:ext cx="59558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8"/>
          <p:cNvSpPr/>
          <p:nvPr/>
        </p:nvSpPr>
        <p:spPr>
          <a:xfrm>
            <a:off x="1588320" y="5445360"/>
            <a:ext cx="61516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maggiori informazioni leggere il bando ed eventualmente rivolgersi al Settore Mobilità Internazionale – Piazza della Nunziata, 6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magine 6" descr=""/>
          <p:cNvPicPr/>
          <p:nvPr/>
        </p:nvPicPr>
        <p:blipFill>
          <a:blip r:embed="rId1"/>
          <a:stretch/>
        </p:blipFill>
        <p:spPr>
          <a:xfrm>
            <a:off x="467640" y="1278000"/>
            <a:ext cx="8198640" cy="549612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Immagine 8" descr=""/>
          <p:cNvPicPr/>
          <p:nvPr/>
        </p:nvPicPr>
        <p:blipFill>
          <a:blip r:embed="rId3"/>
          <a:stretch/>
        </p:blipFill>
        <p:spPr>
          <a:xfrm>
            <a:off x="6520320" y="2776320"/>
            <a:ext cx="583560" cy="58356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 flipV="1" rot="10800000">
            <a:off x="6318720" y="3397320"/>
            <a:ext cx="467316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Wingdings" charset="2"/>
              <a:buChar char=""/>
            </a:pPr>
            <a:r>
              <a:rPr b="1" lang="it-IT" sz="14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Economico:</a:t>
            </a: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secondo quanto indicato nella diapositiva precedente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2314080" y="2157120"/>
            <a:ext cx="4320000" cy="40212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Premio ERASMUS = </a:t>
            </a:r>
            <a:r>
              <a:rPr b="0" lang="it-IT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Premio per risultati 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1691640" y="3324960"/>
            <a:ext cx="5955840" cy="26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Wingdings" charset="2"/>
              <a:buChar char=""/>
            </a:pPr>
            <a:r>
              <a:rPr b="1" lang="it-IT" sz="14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Didattico:</a:t>
            </a:r>
            <a:r>
              <a:rPr b="0" lang="it-IT" sz="14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per gli studenti che conseguiranno 12 C.F.U. dopo un soggiorno studio di 1 semestre o 18 C.F.U. dopo un soggiorno studio annuale =2 semestri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(insegnamenti regolarmente riconosciuti in piano)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Gli verranno automaticamente riconosciti i crediti delle ATTIVITA’ ALTRE (se previste in piano e se non sono state già valutate con altre attività svolte dallo studente)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+ 1 punto TESI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2108880" y="5418000"/>
            <a:ext cx="44438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988000" y="3213000"/>
            <a:ext cx="3528000" cy="431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2933640" y="3213000"/>
            <a:ext cx="3582000" cy="431640"/>
          </a:xfrm>
          <a:prstGeom prst="rect">
            <a:avLst/>
          </a:prstGeom>
          <a:solidFill>
            <a:srgbClr val="e0472e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169" name="Immagine 6" descr=""/>
          <p:cNvPicPr/>
          <p:nvPr/>
        </p:nvPicPr>
        <p:blipFill>
          <a:blip r:embed="rId1"/>
          <a:stretch/>
        </p:blipFill>
        <p:spPr>
          <a:xfrm>
            <a:off x="166680" y="1270440"/>
            <a:ext cx="8837280" cy="5470560"/>
          </a:xfrm>
          <a:prstGeom prst="rect">
            <a:avLst/>
          </a:prstGeom>
          <a:ln>
            <a:noFill/>
          </a:ln>
        </p:spPr>
      </p:pic>
      <p:sp>
        <p:nvSpPr>
          <p:cNvPr id="170" name="TextShape 3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br/>
            <a:br/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73" name="CustomShape 5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2933640" y="2266200"/>
            <a:ext cx="518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Come preparare la candidatura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3"/>
          <a:stretch/>
        </p:blipFill>
        <p:spPr>
          <a:xfrm>
            <a:off x="1180080" y="2173680"/>
            <a:ext cx="799200" cy="719280"/>
          </a:xfrm>
          <a:prstGeom prst="rect">
            <a:avLst/>
          </a:prstGeom>
          <a:ln>
            <a:noFill/>
          </a:ln>
        </p:spPr>
      </p:pic>
      <p:sp>
        <p:nvSpPr>
          <p:cNvPr id="176" name="CustomShape 7"/>
          <p:cNvSpPr/>
          <p:nvPr/>
        </p:nvSpPr>
        <p:spPr>
          <a:xfrm>
            <a:off x="1226160" y="3078000"/>
            <a:ext cx="6717600" cy="247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210000"/>
              </a:lnSpc>
            </a:pPr>
            <a:r>
              <a:rPr b="1" lang="it-IT" sz="14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leggi con attenzione il bando di concorso pubblicato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210000"/>
              </a:lnSpc>
            </a:pPr>
            <a:r>
              <a:rPr b="1" lang="it-IT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  <a:hlinkClick r:id="rId4"/>
              </a:rPr>
              <a:t>www.unige.it</a:t>
            </a:r>
            <a:r>
              <a:rPr b="1" lang="it-IT" sz="14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– </a:t>
            </a:r>
            <a:r>
              <a:rPr b="1" lang="it-IT" sz="14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internazionale – studenti in partenza: ERASMUS+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1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-- </a:t>
            </a:r>
            <a:r>
              <a:rPr b="0" lang="it-IT" sz="1400" spc="-1" strike="noStrike" u="sng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Bando di mobilità Erasmus+ ai fini di studio</a:t>
            </a:r>
            <a:r>
              <a:rPr b="0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a.a. 2019/2020 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scadenza 5 marzo 2019 ore 12.00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-- </a:t>
            </a:r>
            <a:r>
              <a:rPr b="0" lang="it-IT" sz="1400" spc="-1" strike="noStrike" u="sng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Bando di mobilità Erasmus+ ai fini di tirocinio</a:t>
            </a:r>
            <a:r>
              <a:rPr b="0" lang="it-IT" sz="1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a.a. 2019/2020 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scadenza 5 marzo 2019 ore 12.00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Picture 4" descr=""/>
          <p:cNvPicPr/>
          <p:nvPr/>
        </p:nvPicPr>
        <p:blipFill>
          <a:blip r:embed="rId5"/>
          <a:stretch/>
        </p:blipFill>
        <p:spPr>
          <a:xfrm>
            <a:off x="6674760" y="4824720"/>
            <a:ext cx="935640" cy="9356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988000" y="3213000"/>
            <a:ext cx="3528000" cy="431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2933640" y="3213000"/>
            <a:ext cx="3582000" cy="431640"/>
          </a:xfrm>
          <a:prstGeom prst="rect">
            <a:avLst/>
          </a:prstGeom>
          <a:solidFill>
            <a:srgbClr val="e0472e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180" name="Immagine 6" descr=""/>
          <p:cNvPicPr/>
          <p:nvPr/>
        </p:nvPicPr>
        <p:blipFill>
          <a:blip r:embed="rId1"/>
          <a:stretch/>
        </p:blipFill>
        <p:spPr>
          <a:xfrm>
            <a:off x="166680" y="1093320"/>
            <a:ext cx="8837280" cy="5647680"/>
          </a:xfrm>
          <a:prstGeom prst="rect">
            <a:avLst/>
          </a:prstGeom>
          <a:ln>
            <a:noFill/>
          </a:ln>
        </p:spPr>
      </p:pic>
      <p:sp>
        <p:nvSpPr>
          <p:cNvPr id="181" name="TextShape 3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br/>
            <a:br/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84" name="CustomShape 5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1146240" y="1912320"/>
            <a:ext cx="170748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Come preparare la candidatura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1100520" y="3016440"/>
            <a:ext cx="2160000" cy="237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decidere le destinazioni da inserire nella domanda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consultare i siti degli Atenei stranieri per conoscere la loro offerta formativa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it-IT" sz="1600" spc="-1" strike="noStrike" u="sng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DESTINAZIONI BORSE ERASMUS+ AI FINI DI STUDIO A.A. 2019/2020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Immagine 14" descr=""/>
          <p:cNvPicPr/>
          <p:nvPr/>
        </p:nvPicPr>
        <p:blipFill>
          <a:blip r:embed="rId3"/>
          <a:stretch/>
        </p:blipFill>
        <p:spPr>
          <a:xfrm>
            <a:off x="3204000" y="1845000"/>
            <a:ext cx="4730040" cy="4104000"/>
          </a:xfrm>
          <a:prstGeom prst="rect">
            <a:avLst/>
          </a:prstGeom>
          <a:ln>
            <a:noFill/>
          </a:ln>
        </p:spPr>
      </p:pic>
      <p:sp>
        <p:nvSpPr>
          <p:cNvPr id="188" name="CustomShape 8"/>
          <p:cNvSpPr/>
          <p:nvPr/>
        </p:nvSpPr>
        <p:spPr>
          <a:xfrm flipH="1">
            <a:off x="5292000" y="3443040"/>
            <a:ext cx="596160" cy="56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9"/>
          <p:cNvSpPr/>
          <p:nvPr/>
        </p:nvSpPr>
        <p:spPr>
          <a:xfrm flipV="1">
            <a:off x="2228400" y="4651920"/>
            <a:ext cx="1773000" cy="112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988000" y="3213000"/>
            <a:ext cx="3528000" cy="431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2933640" y="3213000"/>
            <a:ext cx="3582000" cy="431640"/>
          </a:xfrm>
          <a:prstGeom prst="rect">
            <a:avLst/>
          </a:prstGeom>
          <a:solidFill>
            <a:srgbClr val="e0472e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192" name="Immagine 6" descr=""/>
          <p:cNvPicPr/>
          <p:nvPr/>
        </p:nvPicPr>
        <p:blipFill>
          <a:blip r:embed="rId1"/>
          <a:stretch/>
        </p:blipFill>
        <p:spPr>
          <a:xfrm>
            <a:off x="107640" y="1093320"/>
            <a:ext cx="8837280" cy="5647680"/>
          </a:xfrm>
          <a:prstGeom prst="rect">
            <a:avLst/>
          </a:prstGeom>
          <a:ln>
            <a:noFill/>
          </a:ln>
        </p:spPr>
      </p:pic>
      <p:sp>
        <p:nvSpPr>
          <p:cNvPr id="193" name="TextShape 3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br/>
            <a:br/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96" name="CustomShape 5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Immagine 14" descr=""/>
          <p:cNvPicPr/>
          <p:nvPr/>
        </p:nvPicPr>
        <p:blipFill>
          <a:blip r:embed="rId3"/>
          <a:stretch/>
        </p:blipFill>
        <p:spPr>
          <a:xfrm>
            <a:off x="3204000" y="1845000"/>
            <a:ext cx="4730040" cy="4104000"/>
          </a:xfrm>
          <a:prstGeom prst="rect">
            <a:avLst/>
          </a:prstGeom>
          <a:ln>
            <a:noFill/>
          </a:ln>
        </p:spPr>
      </p:pic>
      <p:sp>
        <p:nvSpPr>
          <p:cNvPr id="198" name="CustomShape 6"/>
          <p:cNvSpPr/>
          <p:nvPr/>
        </p:nvSpPr>
        <p:spPr>
          <a:xfrm>
            <a:off x="1104840" y="1894320"/>
            <a:ext cx="17755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Come preparare la candidatura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7"/>
          <p:cNvSpPr/>
          <p:nvPr/>
        </p:nvSpPr>
        <p:spPr>
          <a:xfrm>
            <a:off x="1158120" y="2867040"/>
            <a:ext cx="1493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controllare il livello linguistico richiesto dalla sede ospitante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8"/>
          <p:cNvSpPr/>
          <p:nvPr/>
        </p:nvSpPr>
        <p:spPr>
          <a:xfrm>
            <a:off x="1062000" y="4556160"/>
            <a:ext cx="2141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it-IT" sz="1800" spc="-1" strike="noStrike" u="sng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DESTINAZIONI BORSE ERASMUS+ AI FINI DI STUDIO A.A. 2019/2020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9"/>
          <p:cNvSpPr/>
          <p:nvPr/>
        </p:nvSpPr>
        <p:spPr>
          <a:xfrm flipV="1">
            <a:off x="2483640" y="3747960"/>
            <a:ext cx="3084840" cy="39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988000" y="3213000"/>
            <a:ext cx="3528000" cy="431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2933640" y="3213000"/>
            <a:ext cx="3582000" cy="431640"/>
          </a:xfrm>
          <a:prstGeom prst="rect">
            <a:avLst/>
          </a:prstGeom>
          <a:solidFill>
            <a:srgbClr val="e0472e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204" name="Immagine 6" descr=""/>
          <p:cNvPicPr/>
          <p:nvPr/>
        </p:nvPicPr>
        <p:blipFill>
          <a:blip r:embed="rId1"/>
          <a:stretch/>
        </p:blipFill>
        <p:spPr>
          <a:xfrm>
            <a:off x="127440" y="1093320"/>
            <a:ext cx="8837280" cy="5647680"/>
          </a:xfrm>
          <a:prstGeom prst="rect">
            <a:avLst/>
          </a:prstGeom>
          <a:ln>
            <a:noFill/>
          </a:ln>
        </p:spPr>
      </p:pic>
      <p:sp>
        <p:nvSpPr>
          <p:cNvPr id="205" name="TextShape 3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br/>
            <a:br/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208" name="CustomShape 5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1104840" y="1894320"/>
            <a:ext cx="6059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Come verrai selezionato: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5416920" y="1831680"/>
            <a:ext cx="2939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 u="sng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Erasmus+ ai fini di studio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Immagine 2" descr=""/>
          <p:cNvPicPr/>
          <p:nvPr/>
        </p:nvPicPr>
        <p:blipFill>
          <a:blip r:embed="rId3"/>
          <a:stretch/>
        </p:blipFill>
        <p:spPr>
          <a:xfrm>
            <a:off x="3280680" y="2244600"/>
            <a:ext cx="2732400" cy="335520"/>
          </a:xfrm>
          <a:prstGeom prst="rect">
            <a:avLst/>
          </a:prstGeom>
          <a:ln>
            <a:noFill/>
          </a:ln>
        </p:spPr>
      </p:pic>
      <p:sp>
        <p:nvSpPr>
          <p:cNvPr id="212" name="CustomShape 8"/>
          <p:cNvSpPr/>
          <p:nvPr/>
        </p:nvSpPr>
        <p:spPr>
          <a:xfrm>
            <a:off x="3288960" y="2270520"/>
            <a:ext cx="271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Valutazione Curriculum studiorum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9"/>
          <p:cNvSpPr/>
          <p:nvPr/>
        </p:nvSpPr>
        <p:spPr>
          <a:xfrm>
            <a:off x="1213920" y="2846160"/>
            <a:ext cx="1130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CFU acquisiti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4" name="Table 10"/>
          <p:cNvGraphicFramePr/>
          <p:nvPr/>
        </p:nvGraphicFramePr>
        <p:xfrm>
          <a:off x="3119400" y="2676960"/>
          <a:ext cx="3205800" cy="360000"/>
        </p:xfrm>
        <a:graphic>
          <a:graphicData uri="http://schemas.openxmlformats.org/drawingml/2006/table">
            <a:tbl>
              <a:tblPr/>
              <a:tblGrid>
                <a:gridCol w="1635840"/>
                <a:gridCol w="1569960"/>
              </a:tblGrid>
              <a:tr h="0"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CFU</a:t>
                      </a:r>
                      <a:endParaRPr b="0" lang="it-IT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0" rIns="0" tIns="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PUNTI</a:t>
                      </a:r>
                      <a:endParaRPr b="0" lang="it-IT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 lIns="0" rIns="0" tIns="0" bIns="0" anchor="b"/>
                    <a:p>
                      <a:pPr marL="8964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  <a:ea typeface="Calibri"/>
                        </a:rPr>
                        <a:t>£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 24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0" rIns="0" tIns="0" bIns="0" anchor="b"/>
                    <a:p>
                      <a:pPr marL="8964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≥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25 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  <a:ea typeface="Calibri"/>
                        </a:rPr>
                        <a:t>£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 58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5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0" rIns="0" tIns="0" bIns="0" anchor="b"/>
                    <a:p>
                      <a:pPr marL="8964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≥ 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59 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  <a:ea typeface="Calibri"/>
                        </a:rPr>
                        <a:t>£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 88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7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0" rIns="0" tIns="0" bIns="0" anchor="b"/>
                    <a:p>
                      <a:pPr marL="8964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≥ </a:t>
                      </a: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89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 algn="ctr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9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5" name="CustomShape 11"/>
          <p:cNvSpPr/>
          <p:nvPr/>
        </p:nvSpPr>
        <p:spPr>
          <a:xfrm>
            <a:off x="1031040" y="3682800"/>
            <a:ext cx="70297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Media ponderata fornita da CSITA (+ eventuali autocertificazioni)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caso di studente iscritto alla LM che non ha ancora sostenuto esami della LM, verrà tenuta in considerazione la media ponderata della triennale senza il voto di laurea.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12"/>
          <p:cNvSpPr/>
          <p:nvPr/>
        </p:nvSpPr>
        <p:spPr>
          <a:xfrm>
            <a:off x="3738240" y="4354560"/>
            <a:ext cx="2160000" cy="29808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Valutazione colloquio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7" name="Table 13"/>
          <p:cNvGraphicFramePr/>
          <p:nvPr/>
        </p:nvGraphicFramePr>
        <p:xfrm>
          <a:off x="3088080" y="4820040"/>
          <a:ext cx="3312000" cy="961560"/>
        </p:xfrm>
        <a:graphic>
          <a:graphicData uri="http://schemas.openxmlformats.org/drawingml/2006/table">
            <a:tbl>
              <a:tblPr/>
              <a:tblGrid>
                <a:gridCol w="1786680"/>
                <a:gridCol w="1525320"/>
              </a:tblGrid>
              <a:tr h="240480">
                <a:tc>
                  <a:txBody>
                    <a:bodyPr lIns="0" rIns="0" tIns="0" bIns="0" anchor="b"/>
                    <a:p>
                      <a:pPr marL="8964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Congruenza sede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Max 5 punti 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480">
                <a:tc>
                  <a:txBody>
                    <a:bodyPr lIns="0" rIns="0" tIns="0" bIns="0" anchor="b"/>
                    <a:p>
                      <a:pPr marL="8964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Motivazioni personali 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Max 5 punti 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480">
                <a:tc>
                  <a:txBody>
                    <a:bodyPr lIns="0" rIns="0" tIns="0" bIns="0" anchor="b"/>
                    <a:p>
                      <a:pPr marL="8964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Competenza linguistica 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Max 5 punti 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120">
                <a:tc>
                  <a:txBody>
                    <a:bodyPr lIns="0" rIns="0" tIns="0" bIns="0" anchor="b"/>
                    <a:p>
                      <a:pPr marL="8964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Certificazioni linguistiche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b"/>
                    <a:p>
                      <a:pPr marL="172800">
                        <a:lnSpc>
                          <a:spcPct val="115000"/>
                        </a:lnSpc>
                      </a:pPr>
                      <a:r>
                        <a:rPr b="1" lang="it-IT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Max 6 punti</a:t>
                      </a:r>
                      <a:endParaRPr b="0" lang="it-IT" sz="11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magine 6" descr=""/>
          <p:cNvPicPr/>
          <p:nvPr/>
        </p:nvPicPr>
        <p:blipFill>
          <a:blip r:embed="rId1"/>
          <a:stretch/>
        </p:blipFill>
        <p:spPr>
          <a:xfrm>
            <a:off x="714240" y="141264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br/>
            <a:br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Il Programma </a:t>
            </a: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Erasmus+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 è il principale strumento per la mobilità all’interno dei 28 Stati membri dell’Unione Europea</a:t>
            </a:r>
            <a:br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(Austria, Belgio, Bulgaria, Cipro, Croazia, Danimarca, Estonia, Finlandia, Francia, Germania, Grecia, Irlanda, Italia, Lettonia, Lituania, Lussemburgo, Malta, Paesi Bassi, Polonia, Portogallo, Regno Unito, Repubblica Ceca, Romania, Slovacchia, Slovenia, Spagna, Svezia e Ungheria) e di Islanda, Liechtenstein, Macedonia, Norvegia.</a:t>
            </a:r>
            <a:br/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1496160" y="476640"/>
            <a:ext cx="3147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988000" y="3213000"/>
            <a:ext cx="3528000" cy="431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2933640" y="3213000"/>
            <a:ext cx="3582000" cy="431640"/>
          </a:xfrm>
          <a:prstGeom prst="rect">
            <a:avLst/>
          </a:prstGeom>
          <a:solidFill>
            <a:srgbClr val="e0472e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220" name="Immagine 6" descr=""/>
          <p:cNvPicPr/>
          <p:nvPr/>
        </p:nvPicPr>
        <p:blipFill>
          <a:blip r:embed="rId1"/>
          <a:stretch/>
        </p:blipFill>
        <p:spPr>
          <a:xfrm>
            <a:off x="127440" y="1093320"/>
            <a:ext cx="8837280" cy="5647680"/>
          </a:xfrm>
          <a:prstGeom prst="rect">
            <a:avLst/>
          </a:prstGeom>
          <a:ln>
            <a:noFill/>
          </a:ln>
        </p:spPr>
      </p:pic>
      <p:sp>
        <p:nvSpPr>
          <p:cNvPr id="221" name="TextShape 3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br/>
            <a:br/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3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224" name="CustomShape 5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1104840" y="1894320"/>
            <a:ext cx="6059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Come verrai selezionato: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5120280" y="1894320"/>
            <a:ext cx="2791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 u="sng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Erasmus+ ai fini di tirocinio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1126440" y="2394000"/>
            <a:ext cx="6840360" cy="337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Prerequisiti: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Media pari o superiore a 24/30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b="0" i="1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candidato sarà valutato in base: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 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curriculum studi (media voti) 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colloquio obbligatorio (coerenza del curriculum con gli obiettivi del placement)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 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valutazione avrà un punteggio in sessantesimi di cui il 50% determinato dalla media curricolare dello studente (a parità di media curricolare: media dei voti della lingua del Paese) e l’ulteriore 50% dalla valutazione ottenuta durante il colloquio obbligatorio. 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Criteri di valutazione: </a:t>
            </a: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Congruenza sede: max 10 punti, 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Motivazioni personali: max 10 punti, 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Competenza linguistica e certificazioni: max 10 punti. 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magine 6" descr=""/>
          <p:cNvPicPr/>
          <p:nvPr/>
        </p:nvPicPr>
        <p:blipFill>
          <a:blip r:embed="rId1"/>
          <a:stretch/>
        </p:blipFill>
        <p:spPr>
          <a:xfrm>
            <a:off x="714240" y="141264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0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Immagine 9" descr=""/>
          <p:cNvPicPr/>
          <p:nvPr/>
        </p:nvPicPr>
        <p:blipFill>
          <a:blip r:embed="rId3"/>
          <a:stretch/>
        </p:blipFill>
        <p:spPr>
          <a:xfrm>
            <a:off x="5992200" y="2421000"/>
            <a:ext cx="1583640" cy="1146960"/>
          </a:xfrm>
          <a:prstGeom prst="rect">
            <a:avLst/>
          </a:prstGeom>
          <a:ln>
            <a:noFill/>
          </a:ln>
        </p:spPr>
      </p:pic>
      <p:sp>
        <p:nvSpPr>
          <p:cNvPr id="233" name="CustomShape 3"/>
          <p:cNvSpPr/>
          <p:nvPr/>
        </p:nvSpPr>
        <p:spPr>
          <a:xfrm>
            <a:off x="1607760" y="2493000"/>
            <a:ext cx="5215680" cy="20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UFFICIO RELAZIONI INTERNAZIONALI DELLA SCUOLA DI SCIENZE UMANISTICHE presso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Sportello unico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Via Balbi, 4 – piano terra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tel.: 010 209 9519/51352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Email: </a:t>
            </a:r>
            <a:r>
              <a:rPr b="0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relint@scienzeumanistiche.unige.it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Apertura al pubblico: martedì ore 9,00-11,00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Mercoledì e giovedì dalle ore 9,00 alle ore 12,00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Lunedì e venerdì chiuso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6" descr=""/>
          <p:cNvPicPr/>
          <p:nvPr/>
        </p:nvPicPr>
        <p:blipFill>
          <a:blip r:embed="rId1"/>
          <a:stretch/>
        </p:blipFill>
        <p:spPr>
          <a:xfrm>
            <a:off x="755640" y="145512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58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1849680" y="2133000"/>
            <a:ext cx="5026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PERCHE’ ANDARE ALL’ESTERO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5364000" y="4372560"/>
            <a:ext cx="201600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Fonte: </a:t>
            </a:r>
            <a:endParaRPr b="0" lang="it-IT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XIX Rapporto sul Profilo dei laureati Dicembre 2017</a:t>
            </a:r>
            <a:endParaRPr b="0" lang="it-IT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5"/>
          <p:cNvSpPr/>
          <p:nvPr/>
        </p:nvSpPr>
        <p:spPr>
          <a:xfrm>
            <a:off x="1691640" y="2781000"/>
            <a:ext cx="54003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30 anni di Erasmus: l’esperienza all’estero è un plus per trovare lavoro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 esperienze internazionali valorizzano la formazione dei giovani e ne favoriscono l'occupazione. Tali esperienze permettono ai laureati che le svolgono di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aumentare del 12%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 chance di trovare lavoro già ad un anno dal titolo.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Immagine 2" descr=""/>
          <p:cNvPicPr/>
          <p:nvPr/>
        </p:nvPicPr>
        <p:blipFill>
          <a:blip r:embed="rId3"/>
          <a:stretch/>
        </p:blipFill>
        <p:spPr>
          <a:xfrm>
            <a:off x="5940000" y="4165920"/>
            <a:ext cx="1439640" cy="53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magine 6" descr=""/>
          <p:cNvPicPr/>
          <p:nvPr/>
        </p:nvPicPr>
        <p:blipFill>
          <a:blip r:embed="rId1"/>
          <a:stretch/>
        </p:blipFill>
        <p:spPr>
          <a:xfrm>
            <a:off x="611640" y="148464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Picture 3" descr=""/>
          <p:cNvPicPr/>
          <p:nvPr/>
        </p:nvPicPr>
        <p:blipFill>
          <a:blip r:embed="rId3"/>
          <a:stretch/>
        </p:blipFill>
        <p:spPr>
          <a:xfrm>
            <a:off x="1635480" y="2502360"/>
            <a:ext cx="4376160" cy="2870640"/>
          </a:xfrm>
          <a:prstGeom prst="rect">
            <a:avLst/>
          </a:prstGeom>
          <a:ln>
            <a:noFill/>
          </a:ln>
        </p:spPr>
      </p:pic>
      <p:sp>
        <p:nvSpPr>
          <p:cNvPr id="68" name="CustomShape 3"/>
          <p:cNvSpPr/>
          <p:nvPr/>
        </p:nvSpPr>
        <p:spPr>
          <a:xfrm>
            <a:off x="1849680" y="2133000"/>
            <a:ext cx="5026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PERCHE’ ANDARE ALL’ESTERO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5436000" y="4653000"/>
            <a:ext cx="201600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Fonte: Commissione Europea</a:t>
            </a:r>
            <a:endParaRPr b="0" lang="it-IT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magine 6" descr=""/>
          <p:cNvPicPr/>
          <p:nvPr/>
        </p:nvPicPr>
        <p:blipFill>
          <a:blip r:embed="rId1"/>
          <a:stretch/>
        </p:blipFill>
        <p:spPr>
          <a:xfrm>
            <a:off x="604800" y="143712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2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3" descr=""/>
          <p:cNvPicPr/>
          <p:nvPr/>
        </p:nvPicPr>
        <p:blipFill>
          <a:blip r:embed="rId3"/>
          <a:stretch/>
        </p:blipFill>
        <p:spPr>
          <a:xfrm>
            <a:off x="2712240" y="2277000"/>
            <a:ext cx="3437280" cy="302400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1907640" y="2061000"/>
            <a:ext cx="496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PERCHE’ ANDARE ALL’ESTERO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5436000" y="4653000"/>
            <a:ext cx="201600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Fonte: Commissione Europea</a:t>
            </a:r>
            <a:endParaRPr b="0" lang="it-IT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6" descr=""/>
          <p:cNvPicPr/>
          <p:nvPr/>
        </p:nvPicPr>
        <p:blipFill>
          <a:blip r:embed="rId1"/>
          <a:stretch/>
        </p:blipFill>
        <p:spPr>
          <a:xfrm>
            <a:off x="623160" y="141876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9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3" descr=""/>
          <p:cNvPicPr/>
          <p:nvPr/>
        </p:nvPicPr>
        <p:blipFill>
          <a:blip r:embed="rId3"/>
          <a:stretch/>
        </p:blipFill>
        <p:spPr>
          <a:xfrm>
            <a:off x="2103120" y="2349000"/>
            <a:ext cx="4577040" cy="295200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1907640" y="2164320"/>
            <a:ext cx="496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PERCHE’ ANDARE ALL’ESTERO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5436000" y="4653000"/>
            <a:ext cx="201600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Fonte: Commissione Europea</a:t>
            </a:r>
            <a:endParaRPr b="0" lang="it-IT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magine 6" descr=""/>
          <p:cNvPicPr/>
          <p:nvPr/>
        </p:nvPicPr>
        <p:blipFill>
          <a:blip r:embed="rId1"/>
          <a:stretch/>
        </p:blipFill>
        <p:spPr>
          <a:xfrm>
            <a:off x="714240" y="141264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85" name="TextShape 1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È IMPORTANTE SAPERE CHE...</a:t>
            </a:r>
            <a:br/>
            <a:br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L’Università di Genova ha organizzato e organizza corsi di lingua gratuiti (inglese, francese, spagnola, tedesca e portoghese) riservati ai propri studenti per facilitare il rapido inserimento nell’Università ospitante. </a:t>
            </a:r>
            <a:br/>
            <a:br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In molte Università straniere è possibile frequentare corsi di lingua del paese ospitante</a:t>
            </a:r>
            <a:br/>
            <a:br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Molte Università straniere offrono alloggio all’interno del campus o comunque possono procurare una adeguata sistemazione abitativa</a:t>
            </a:r>
            <a:br/>
            <a:br/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magine 6" descr=""/>
          <p:cNvPicPr/>
          <p:nvPr/>
        </p:nvPicPr>
        <p:blipFill>
          <a:blip r:embed="rId1"/>
          <a:stretch/>
        </p:blipFill>
        <p:spPr>
          <a:xfrm>
            <a:off x="714240" y="141264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2051640" y="2781000"/>
            <a:ext cx="5544360" cy="208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Seguire corsi e sostenere esami che vengono riconosciuti e diventano parte integrante del piano di studi </a:t>
            </a:r>
            <a:br/>
            <a:br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Svolgere ricerche per la tesi di laurea magistrale previo accordo con il relatore e dopo aver depositato il titolo presso lo sportello dello studente</a:t>
            </a:r>
            <a:br/>
            <a:br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Svolgere un tirocinio presso enti pubblici o privati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1691640" y="2205000"/>
            <a:ext cx="5688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ahoma"/>
              </a:rPr>
              <a:t>CON IL PROGRAMMA ERASMUS+ E’ POSSIBILE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3"/>
          <a:stretch/>
        </p:blipFill>
        <p:spPr>
          <a:xfrm>
            <a:off x="1714320" y="3053520"/>
            <a:ext cx="282960" cy="279000"/>
          </a:xfrm>
          <a:prstGeom prst="rect">
            <a:avLst/>
          </a:prstGeom>
          <a:ln>
            <a:noFill/>
          </a:ln>
        </p:spPr>
      </p:pic>
      <p:pic>
        <p:nvPicPr>
          <p:cNvPr id="96" name="Picture 2" descr=""/>
          <p:cNvPicPr/>
          <p:nvPr/>
        </p:nvPicPr>
        <p:blipFill>
          <a:blip r:embed="rId4"/>
          <a:stretch/>
        </p:blipFill>
        <p:spPr>
          <a:xfrm>
            <a:off x="1714320" y="3808440"/>
            <a:ext cx="282960" cy="279000"/>
          </a:xfrm>
          <a:prstGeom prst="rect">
            <a:avLst/>
          </a:prstGeom>
          <a:ln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5"/>
          <a:stretch/>
        </p:blipFill>
        <p:spPr>
          <a:xfrm>
            <a:off x="1691640" y="4424040"/>
            <a:ext cx="282960" cy="27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magine 6" descr=""/>
          <p:cNvPicPr/>
          <p:nvPr/>
        </p:nvPicPr>
        <p:blipFill>
          <a:blip r:embed="rId1"/>
          <a:stretch/>
        </p:blipFill>
        <p:spPr>
          <a:xfrm>
            <a:off x="714240" y="1412640"/>
            <a:ext cx="7670880" cy="446400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1496160" y="1989000"/>
            <a:ext cx="6099840" cy="3312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endParaRPr b="0" lang="it-IT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403640" y="908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Picture 6" descr=""/>
          <p:cNvPicPr/>
          <p:nvPr/>
        </p:nvPicPr>
        <p:blipFill>
          <a:blip r:embed="rId2"/>
          <a:stretch/>
        </p:blipFill>
        <p:spPr>
          <a:xfrm>
            <a:off x="549720" y="369720"/>
            <a:ext cx="853560" cy="72324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1496160" y="476640"/>
            <a:ext cx="2715480" cy="2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Università degli Studi di Genova 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1763640" y="2277000"/>
            <a:ext cx="5544360" cy="277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Erasmus ai fini di studio - DOVE ANDARE?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L’ex Area di Lettere e Filosofia ha attualmente </a:t>
            </a: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più di 60 accordi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con Atenei in Belgio, Croazia, Francia, Germania, Grecia, Islanda, Malta, Norvegia, Polonia, Portogallo, Repubblica Ceca, Slovacchia, Spagna e Svezia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Più di 90 borse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sono disponibili per gli studenti iscritti ai corsi di laurea triennale negli ambiti: Philosophy and Ethics, History and Archaeology, Literature and Linguistics, Fine Arts, Music and Performing Arts, Journalism and Reporting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Application>LibreOffice/5.2.7.2$Linux_X86_64 LibreOffice_project/20m0$Build-2</Application>
  <Words>1163</Words>
  <Paragraphs>166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2016-08-17T12:13:07Z</dcterms:created>
  <dc:creator>unige</dc:creator>
  <dc:description/>
  <dc:language>it-IT</dc:language>
  <cp:lastModifiedBy>amministrazione</cp:lastModifiedBy>
  <cp:lastPrinted>2018-01-23T14:26:09Z</cp:lastPrinted>
  <dcterms:modified xsi:type="dcterms:W3CDTF">2019-02-25T07:14:04Z</dcterms:modified>
  <cp:revision>90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